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6" r:id="rId2"/>
    <p:sldId id="257" r:id="rId3"/>
    <p:sldId id="263" r:id="rId4"/>
    <p:sldId id="262" r:id="rId5"/>
    <p:sldId id="266" r:id="rId6"/>
    <p:sldId id="274" r:id="rId7"/>
    <p:sldId id="275" r:id="rId8"/>
    <p:sldId id="276" r:id="rId9"/>
    <p:sldId id="269" r:id="rId10"/>
    <p:sldId id="270" r:id="rId11"/>
    <p:sldId id="27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642910" y="3699318"/>
            <a:ext cx="7772400" cy="900122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>
          <a:xfrm>
            <a:off x="4471200" y="6492874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>
          <a:xfrm>
            <a:off x="6048000" y="6492875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>
          <a:xfrm>
            <a:off x="8499632" y="6492875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図形 9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grpSp>
        <p:nvGrpSpPr>
          <p:cNvPr id="4" name="グループ化 12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66696" y="1500178"/>
            <a:ext cx="8247600" cy="4857780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6083318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83319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466696" y="1857370"/>
            <a:ext cx="8248708" cy="4429151"/>
          </a:xfrm>
        </p:spPr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828676" y="3357551"/>
            <a:ext cx="681515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828676" y="1857364"/>
            <a:ext cx="6815158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2874"/>
            <a:ext cx="239553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2875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553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32079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1960561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320799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1960561"/>
            <a:ext cx="4039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0" name="グループ化 11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8" name="図形 17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528638" y="2501900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47647" y="785794"/>
            <a:ext cx="276703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357554" y="785794"/>
            <a:ext cx="4572032" cy="5643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2" y="2000240"/>
            <a:ext cx="2767032" cy="44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図形 8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10" name="図形 9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図形 10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2214546" y="285728"/>
            <a:ext cx="4786346" cy="5413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 useBgFill="1">
        <p:nvSpPr>
          <p:cNvPr id="3" name="図形 2"/>
          <p:cNvSpPr>
            <a:spLocks noGrp="1"/>
          </p:cNvSpPr>
          <p:nvPr>
            <p:ph type="pic" idx="1"/>
          </p:nvPr>
        </p:nvSpPr>
        <p:spPr>
          <a:xfrm>
            <a:off x="2433623" y="1142984"/>
            <a:ext cx="4357718" cy="3438395"/>
          </a:xfrm>
          <a:noFill/>
          <a:ln w="254000" cap="flat" cmpd="sng">
            <a:gradFill>
              <a:gsLst>
                <a:gs pos="0">
                  <a:schemeClr val="bg1"/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prstDash val="solid"/>
            <a:beve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en-US" altLang="ja-JP" dirty="0" smtClean="0"/>
              <a:t>Click icon to add picture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928794" y="4929199"/>
            <a:ext cx="5642016" cy="10414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図形 165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66696" y="1857370"/>
            <a:ext cx="8248708" cy="4500589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</a:p>
          <a:p>
            <a:pPr lvl="5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レベル</a:t>
            </a:r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471958" y="6492899"/>
            <a:ext cx="1528802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6048632" y="6492899"/>
            <a:ext cx="2395534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8501090" y="6492900"/>
            <a:ext cx="642942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6" name="正方形/長方形 185"/>
          <p:cNvSpPr>
            <a:spLocks noChangeArrowheads="1"/>
          </p:cNvSpPr>
          <p:nvPr/>
        </p:nvSpPr>
        <p:spPr bwMode="auto">
          <a:xfrm>
            <a:off x="8469297" y="5716564"/>
            <a:ext cx="0" cy="369332"/>
          </a:xfrm>
          <a:prstGeom prst="rect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anchor="t" compatLnSpc="1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kumimoji="1" lang="ja-JP" altLang="ja-JP" sz="2400">
              <a:solidFill>
                <a:schemeClr val="tx1">
                  <a:alpha val="100000"/>
                </a:schemeClr>
              </a:solidFill>
              <a:latin typeface="Arial"/>
              <a:ea typeface="ＭＳ Ｐゴシック"/>
            </a:endParaRPr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grpSp>
        <p:nvGrpSpPr>
          <p:cNvPr id="2" name="グループ化 11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3" name="図形 12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0" name="図形 89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  <a:noFill/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solidFill>
            <a:schemeClr val="tx2"/>
          </a:solidFill>
          <a:effectLst>
            <a:glow rad="101600">
              <a:schemeClr val="bg1">
                <a:alpha val="6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55000"/>
        <a:buFont typeface="Wingdings"/>
        <a:buChar char="p"/>
        <a:defRPr kumimoji="1" sz="32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"/>
        <a:buChar char="n"/>
        <a:defRPr kumimoji="1" sz="28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48000"/>
        <a:buFont typeface="Wingdings"/>
        <a:buChar char="n"/>
        <a:defRPr kumimoji="1" sz="24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4"/>
        </a:buClr>
        <a:buSzPct val="45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5"/>
        </a:buClr>
        <a:buSzPct val="40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2.1A Solving Equations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58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8353110"/>
              </p:ext>
            </p:extLst>
          </p:nvPr>
        </p:nvGraphicFramePr>
        <p:xfrm>
          <a:off x="1524000" y="1397000"/>
          <a:ext cx="60960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Problem #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Answer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-18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-245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-10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887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wn Arrow 3"/>
          <p:cNvSpPr/>
          <p:nvPr/>
        </p:nvSpPr>
        <p:spPr>
          <a:xfrm>
            <a:off x="2971800" y="1295400"/>
            <a:ext cx="2819400" cy="403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Homework</a:t>
            </a:r>
          </a:p>
          <a:p>
            <a:pPr algn="ctr"/>
            <a:r>
              <a:rPr lang="en-US" dirty="0" smtClean="0"/>
              <a:t>Page 78</a:t>
            </a:r>
          </a:p>
          <a:p>
            <a:pPr algn="ctr"/>
            <a:r>
              <a:rPr lang="en-US" dirty="0" smtClean="0"/>
              <a:t>21 through</a:t>
            </a:r>
          </a:p>
          <a:p>
            <a:pPr algn="ctr"/>
            <a:r>
              <a:rPr lang="en-US" smtClean="0"/>
              <a:t>52 odd</a:t>
            </a:r>
            <a:endParaRPr lang="en-US" dirty="0" smtClean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00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rved Down Ribbon 9"/>
          <p:cNvSpPr/>
          <p:nvPr/>
        </p:nvSpPr>
        <p:spPr>
          <a:xfrm>
            <a:off x="990600" y="1295400"/>
            <a:ext cx="7010400" cy="3352800"/>
          </a:xfrm>
          <a:prstGeom prst="ellipseRibbon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Comic Sans MS" pitchFamily="66" charset="0"/>
              </a:rPr>
              <a:t>Check your answers </a:t>
            </a:r>
            <a:endParaRPr lang="en-US" sz="4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783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rgbClr val="CCCCCC"/>
                </a:solidFill>
                <a:effectLst/>
                <a:latin typeface="Verdana" pitchFamily="34" charset="0"/>
                <a:cs typeface="Times New Roman" pitchFamily="18" charset="0"/>
              </a:rPr>
              <a:t>Solve </a:t>
            </a:r>
            <a:r>
              <a:rPr kumimoji="0" lang="en-US" sz="800" b="0" i="1" u="none" strike="noStrike" cap="none" normalizeH="0" baseline="0" dirty="0" smtClean="0">
                <a:ln>
                  <a:noFill/>
                </a:ln>
                <a:solidFill>
                  <a:srgbClr val="CCCCCC"/>
                </a:solidFill>
                <a:effectLst/>
                <a:latin typeface="Verdana" pitchFamily="34" charset="0"/>
                <a:cs typeface="Times New Roman" pitchFamily="18" charset="0"/>
              </a:rPr>
              <a:t>x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rgbClr val="CCCCCC"/>
                </a:solidFill>
                <a:effectLst/>
                <a:latin typeface="Verdana" pitchFamily="34" charset="0"/>
                <a:cs typeface="Times New Roman" pitchFamily="18" charset="0"/>
              </a:rPr>
              <a:t> − 3 = −8. 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 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                                                            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325987" y="1317938"/>
                <a:ext cx="6477000" cy="2363596"/>
              </a:xfrm>
              <a:prstGeom prst="rect">
                <a:avLst/>
              </a:prstGeom>
              <a:scene3d>
                <a:camera prst="orthographicFront"/>
                <a:lightRig rig="soft" dir="t">
                  <a:rot lat="0" lon="0" rev="0"/>
                </a:lightRig>
              </a:scene3d>
              <a:sp3d>
                <a:bevelT w="152400" h="50800" prst="softRound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endParaRPr lang="en-US" dirty="0" smtClean="0">
                  <a:effectLst/>
                </a:endParaRPr>
              </a:p>
              <a:p>
                <a:pPr algn="ctr"/>
                <a:r>
                  <a:rPr lang="en-US" dirty="0" smtClean="0">
                    <a:effectLst/>
                  </a:rPr>
                  <a:t>For every real number a, b, and c, if a = b, then a • c = b • c. </a:t>
                </a:r>
              </a:p>
              <a:p>
                <a:pPr algn="ctr"/>
                <a:endParaRPr lang="en-US" dirty="0" smtClean="0">
                  <a:effectLst/>
                </a:endParaRPr>
              </a:p>
              <a:p>
                <a:pPr algn="ctr"/>
                <a:endParaRPr lang="en-US" dirty="0" smtClean="0">
                  <a:effectLst/>
                </a:endParaRPr>
              </a:p>
              <a:p>
                <a:pPr algn="ctr"/>
                <a:r>
                  <a:rPr lang="en-US" dirty="0" smtClean="0">
                    <a:effectLst/>
                  </a:rPr>
                  <a:t>Example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effectLst/>
                            <a:latin typeface="Cambria Math"/>
                          </a:rPr>
                          <m:t>6 </m:t>
                        </m:r>
                      </m:num>
                      <m:den>
                        <m:r>
                          <a:rPr lang="en-US" sz="2800" b="0" i="1" smtClean="0">
                            <a:effectLst/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800" i="1" smtClean="0">
                        <a:effectLst/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800" b="0" i="1" smtClean="0">
                        <a:effectLst/>
                        <a:latin typeface="Cambria Math"/>
                        <a:ea typeface="Cambria Math"/>
                      </a:rPr>
                      <m:t>2=3∙2</m:t>
                    </m:r>
                  </m:oMath>
                </a14:m>
                <a:endParaRPr lang="en-US" sz="2800" dirty="0" smtClean="0">
                  <a:effectLst/>
                </a:endParaRPr>
              </a:p>
              <a:p>
                <a:pPr algn="ctr"/>
                <a:endParaRPr lang="en-US" dirty="0" smtClean="0">
                  <a:effectLst/>
                </a:endParaRPr>
              </a:p>
              <a:p>
                <a:pPr algn="ctr"/>
                <a:r>
                  <a:rPr lang="en-US" dirty="0" smtClean="0">
                    <a:effectLst/>
                  </a:rPr>
                  <a:t>   </a:t>
                </a:r>
                <a:endParaRPr lang="en-US" b="0" dirty="0" smtClean="0">
                  <a:effectLst/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5987" y="1317938"/>
                <a:ext cx="6477000" cy="236359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970745" y="607591"/>
            <a:ext cx="7239000" cy="369332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 smtClean="0">
                <a:effectLst/>
              </a:rPr>
              <a:t>Multiplication Property of Equality</a:t>
            </a:r>
            <a:endParaRPr lang="en-US" dirty="0" smtClean="0"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611987" y="4069723"/>
                <a:ext cx="4191000" cy="1729961"/>
              </a:xfrm>
              <a:prstGeom prst="rect">
                <a:avLst/>
              </a:prstGeom>
              <a:scene3d>
                <a:camera prst="orthographicFront"/>
                <a:lightRig rig="soft" dir="t">
                  <a:rot lat="0" lon="0" rev="0"/>
                </a:lightRig>
              </a:scene3d>
              <a:sp3d>
                <a:bevelT w="152400" h="50800" prst="softRound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endParaRPr lang="en-US" dirty="0" smtClean="0">
                  <a:effectLst/>
                </a:endParaRPr>
              </a:p>
              <a:p>
                <a:pPr algn="ctr"/>
                <a:endParaRPr lang="en-US" b="0" dirty="0" smtClean="0">
                  <a:effectLst/>
                  <a:latin typeface="Cambria Math" pitchFamily="18" charset="0"/>
                  <a:ea typeface="Cambria Math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 smtClean="0">
                              <a:effectLst/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m:t>6 </m:t>
                          </m:r>
                        </m:num>
                        <m:den>
                          <m:r>
                            <a:rPr lang="en-US" sz="2800" b="0" i="1" smtClean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800" i="1" smtClean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m:t>∙</m:t>
                      </m:r>
                      <m:r>
                        <a:rPr lang="en-US" sz="2800" b="0" i="1" smtClean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m:t>2=3∙2</m:t>
                      </m:r>
                    </m:oMath>
                  </m:oMathPara>
                </a14:m>
                <a:endParaRPr lang="en-US" sz="2800" dirty="0" smtClean="0">
                  <a:effectLst/>
                  <a:latin typeface="Cambria Math" pitchFamily="18" charset="0"/>
                  <a:ea typeface="Cambria Math" pitchFamily="18" charset="0"/>
                </a:endParaRPr>
              </a:p>
              <a:p>
                <a:pPr algn="ctr"/>
                <a:r>
                  <a:rPr lang="en-US" dirty="0" smtClean="0">
                    <a:effectLst/>
                  </a:rPr>
                  <a:t>  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1987" y="4069723"/>
                <a:ext cx="4191000" cy="172996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ular Callout 6"/>
          <p:cNvSpPr/>
          <p:nvPr/>
        </p:nvSpPr>
        <p:spPr>
          <a:xfrm>
            <a:off x="609600" y="4428084"/>
            <a:ext cx="2331076" cy="1371600"/>
          </a:xfrm>
          <a:prstGeom prst="wedgeRectCallout">
            <a:avLst>
              <a:gd name="adj1" fmla="val 83138"/>
              <a:gd name="adj2" fmla="val -135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Multiply the left side  by 2 then you must multiply the right side by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802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200" y="450761"/>
            <a:ext cx="7239000" cy="369332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 smtClean="0">
                <a:effectLst/>
              </a:rPr>
              <a:t>Division Property of Equality</a:t>
            </a:r>
            <a:endParaRPr lang="en-US" dirty="0" smtClean="0"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292180" y="1143000"/>
                <a:ext cx="7239000" cy="1846659"/>
              </a:xfrm>
              <a:prstGeom prst="rect">
                <a:avLst/>
              </a:prstGeom>
              <a:scene3d>
                <a:camera prst="orthographicFront"/>
                <a:lightRig rig="soft" dir="t">
                  <a:rot lat="0" lon="0" rev="0"/>
                </a:lightRig>
              </a:scene3d>
              <a:sp3d>
                <a:bevelT w="152400" h="50800" prst="softRound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endParaRPr lang="en-US" dirty="0" smtClean="0">
                  <a:effectLst/>
                </a:endParaRPr>
              </a:p>
              <a:p>
                <a:pPr algn="ctr"/>
                <a:r>
                  <a:rPr lang="en-US" dirty="0" smtClean="0">
                    <a:effectLst/>
                  </a:rPr>
                  <a:t>For every real number a, b, and c, with c ≠ 0, if a = b, then . </a:t>
                </a:r>
              </a:p>
              <a:p>
                <a:pPr algn="ctr"/>
                <a:endParaRPr lang="en-US" dirty="0" smtClean="0">
                  <a:effectLst/>
                </a:endParaRPr>
              </a:p>
              <a:p>
                <a:pPr algn="ctr"/>
                <a:r>
                  <a:rPr lang="en-US" dirty="0" smtClean="0">
                    <a:effectLst/>
                  </a:rPr>
                  <a:t>Examples 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effectLst/>
                        <a:latin typeface="Cambria Math" pitchFamily="18" charset="0"/>
                        <a:ea typeface="Cambria Math" pitchFamily="18" charset="0"/>
                      </a:rPr>
                      <m:t>3+1=4</m:t>
                    </m:r>
                  </m:oMath>
                </a14:m>
                <a:endParaRPr lang="en-US" sz="2400" b="0" dirty="0" smtClean="0">
                  <a:effectLst/>
                  <a:latin typeface="Cambria Math" pitchFamily="18" charset="0"/>
                  <a:ea typeface="Cambria Math" pitchFamily="18" charset="0"/>
                </a:endParaRPr>
              </a:p>
              <a:p>
                <a:pPr algn="ctr"/>
                <a:endParaRPr lang="en-US" b="0" dirty="0" smtClean="0">
                  <a:effectLst/>
                  <a:ea typeface="Cambria Math"/>
                </a:endParaRPr>
              </a:p>
              <a:p>
                <a:pPr algn="ctr"/>
                <a:endParaRPr lang="en-US" dirty="0" smtClean="0">
                  <a:effectLst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2180" y="1143000"/>
                <a:ext cx="7239000" cy="184665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200400" y="3810000"/>
                <a:ext cx="2895600" cy="1891800"/>
              </a:xfrm>
              <a:prstGeom prst="rect">
                <a:avLst/>
              </a:prstGeom>
              <a:scene3d>
                <a:camera prst="orthographicFront"/>
                <a:lightRig rig="soft" dir="t">
                  <a:rot lat="0" lon="0" rev="0"/>
                </a:lightRig>
              </a:scene3d>
              <a:sp3d>
                <a:bevelT w="152400" h="50800" prst="softRound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endParaRPr lang="en-US" dirty="0" smtClean="0">
                  <a:effectLst/>
                </a:endParaRPr>
              </a:p>
              <a:p>
                <a:pPr algn="ctr"/>
                <a:endParaRPr lang="en-US" b="0" dirty="0" smtClean="0">
                  <a:effectLst/>
                  <a:ea typeface="Cambria Math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effectLst/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effectLst/>
                              <a:latin typeface="Cambria Math"/>
                            </a:rPr>
                            <m:t>3</m:t>
                          </m:r>
                          <m:r>
                            <a:rPr lang="en-US" sz="2400" b="0" i="1" smtClean="0">
                              <a:effectLst/>
                              <a:latin typeface="Cambria Math"/>
                              <a:ea typeface="Cambria Math"/>
                            </a:rPr>
                            <m:t>+1</m:t>
                          </m:r>
                        </m:num>
                        <m:den>
                          <m:r>
                            <a:rPr lang="en-US" sz="2400" b="0" i="1" smtClean="0">
                              <a:effectLst/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2400" b="0" i="1" smtClean="0">
                          <a:effectLst/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effectLst/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effectLst/>
                              <a:latin typeface="Cambria Math"/>
                              <a:ea typeface="Cambria Math"/>
                            </a:rPr>
                            <m:t>4</m:t>
                          </m:r>
                        </m:num>
                        <m:den>
                          <m:r>
                            <a:rPr lang="en-US" sz="2400" b="0" i="1" smtClean="0">
                              <a:effectLst/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400" b="0" dirty="0" smtClean="0">
                  <a:effectLst/>
                  <a:ea typeface="Cambria Math"/>
                </a:endParaRPr>
              </a:p>
              <a:p>
                <a:pPr algn="ctr"/>
                <a:endParaRPr lang="en-US" b="0" dirty="0" smtClean="0">
                  <a:effectLst/>
                  <a:ea typeface="Cambria Math"/>
                </a:endParaRPr>
              </a:p>
              <a:p>
                <a:pPr algn="ctr"/>
                <a:endParaRPr lang="en-US" dirty="0" smtClean="0">
                  <a:effectLst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400" y="3810000"/>
                <a:ext cx="2895600" cy="1891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ular Callout 4"/>
          <p:cNvSpPr/>
          <p:nvPr/>
        </p:nvSpPr>
        <p:spPr>
          <a:xfrm>
            <a:off x="457200" y="3983666"/>
            <a:ext cx="2331076" cy="1371600"/>
          </a:xfrm>
          <a:prstGeom prst="wedgeRectCallout">
            <a:avLst>
              <a:gd name="adj1" fmla="val 66563"/>
              <a:gd name="adj2" fmla="val -126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Divide  the left side  by 2 then you must divide the right side by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85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817191" y="1665668"/>
                <a:ext cx="1103764" cy="5667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 =100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7191" y="1665668"/>
                <a:ext cx="1103764" cy="56675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583648" y="2405907"/>
                <a:ext cx="1674152" cy="566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5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=100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∙5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3648" y="2405907"/>
                <a:ext cx="1674152" cy="56675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/>
          <p:cNvCxnSpPr/>
          <p:nvPr/>
        </p:nvCxnSpPr>
        <p:spPr>
          <a:xfrm flipH="1" flipV="1">
            <a:off x="3596728" y="2510340"/>
            <a:ext cx="440926" cy="40159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724219" y="3172427"/>
                <a:ext cx="11037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 =500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4219" y="3172427"/>
                <a:ext cx="110376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1295400" y="381000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Problem 21</a:t>
            </a:r>
            <a:endParaRPr lang="en-US" dirty="0"/>
          </a:p>
        </p:txBody>
      </p:sp>
      <p:sp>
        <p:nvSpPr>
          <p:cNvPr id="12" name="Left Arrow 11"/>
          <p:cNvSpPr/>
          <p:nvPr/>
        </p:nvSpPr>
        <p:spPr>
          <a:xfrm>
            <a:off x="5410200" y="2250995"/>
            <a:ext cx="3124200" cy="632936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Multiply both sides by 5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800636" y="2166643"/>
            <a:ext cx="2438400" cy="801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Isolate variable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771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817191" y="1665668"/>
                <a:ext cx="976165" cy="565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28 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7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7191" y="1665668"/>
                <a:ext cx="976165" cy="5657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/>
          <p:cNvCxnSpPr/>
          <p:nvPr/>
        </p:nvCxnSpPr>
        <p:spPr>
          <a:xfrm flipH="1">
            <a:off x="4460691" y="2600280"/>
            <a:ext cx="741508" cy="28365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724219" y="3172427"/>
                <a:ext cx="11044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196 =</m:t>
                      </m:r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4219" y="3172427"/>
                <a:ext cx="1104405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1295400" y="381000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Problem 25</a:t>
            </a:r>
            <a:endParaRPr lang="en-US" dirty="0"/>
          </a:p>
        </p:txBody>
      </p:sp>
      <p:sp>
        <p:nvSpPr>
          <p:cNvPr id="12" name="Left Arrow 11"/>
          <p:cNvSpPr/>
          <p:nvPr/>
        </p:nvSpPr>
        <p:spPr>
          <a:xfrm>
            <a:off x="5410200" y="2250995"/>
            <a:ext cx="3124200" cy="632936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Multiply both sides by 7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800636" y="2166643"/>
            <a:ext cx="2438400" cy="801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Isolate variable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641641" y="2402552"/>
                <a:ext cx="1529126" cy="565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7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b="0" i="1" smtClean="0">
                          <a:latin typeface="Cambria Math"/>
                        </a:rPr>
                        <m:t>28 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7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∙7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1641" y="2402552"/>
                <a:ext cx="1529126" cy="5657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9063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 animBg="1"/>
      <p:bldP spid="12" grpId="0" animBg="1"/>
      <p:bldP spid="13" grpId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422688" y="1791580"/>
                <a:ext cx="1225592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 =6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2688" y="1791580"/>
                <a:ext cx="1225592" cy="6127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/>
          <p:cNvCxnSpPr/>
          <p:nvPr/>
        </p:nvCxnSpPr>
        <p:spPr>
          <a:xfrm flipH="1">
            <a:off x="3365514" y="2530600"/>
            <a:ext cx="597257" cy="46417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724219" y="3172427"/>
                <a:ext cx="10204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 =−9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4219" y="3172427"/>
                <a:ext cx="1020408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1295400" y="381000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Problem 29</a:t>
            </a:r>
            <a:endParaRPr lang="en-US" dirty="0"/>
          </a:p>
        </p:txBody>
      </p:sp>
      <p:sp>
        <p:nvSpPr>
          <p:cNvPr id="12" name="Left Arrow 11"/>
          <p:cNvSpPr/>
          <p:nvPr/>
        </p:nvSpPr>
        <p:spPr>
          <a:xfrm>
            <a:off x="5680656" y="2136917"/>
            <a:ext cx="2853744" cy="1145954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Multiply both sides by (-3/2)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457200" y="1791580"/>
            <a:ext cx="2438400" cy="19422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Isolate variable</a:t>
            </a:r>
            <a:endParaRPr lang="en-US" dirty="0"/>
          </a:p>
          <a:p>
            <a:pPr algn="ctr"/>
            <a:r>
              <a:rPr lang="en-US" dirty="0" smtClean="0"/>
              <a:t>multiply by reciprocals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018442" y="2456324"/>
                <a:ext cx="2431961" cy="612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(−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)(−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 =6(−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8442" y="2456324"/>
                <a:ext cx="2431961" cy="6127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4908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 animBg="1"/>
      <p:bldP spid="12" grpId="0" animBg="1"/>
      <p:bldP spid="13" grpId="0" animBg="1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817191" y="1665668"/>
                <a:ext cx="11165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5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 =</m:t>
                    </m:r>
                  </m:oMath>
                </a14:m>
                <a:r>
                  <a:rPr lang="en-US" dirty="0" smtClean="0"/>
                  <a:t> -75</a:t>
                </a:r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7191" y="1665668"/>
                <a:ext cx="1116588" cy="369332"/>
              </a:xfrm>
              <a:prstGeom prst="rect">
                <a:avLst/>
              </a:prstGeom>
              <a:blipFill rotWithShape="1">
                <a:blip r:embed="rId2"/>
                <a:stretch>
                  <a:fillRect t="-9836" r="-4372" b="-22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/>
          <p:cNvCxnSpPr/>
          <p:nvPr/>
        </p:nvCxnSpPr>
        <p:spPr>
          <a:xfrm flipH="1" flipV="1">
            <a:off x="3969590" y="2480867"/>
            <a:ext cx="152401" cy="34189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850057" y="3172427"/>
                <a:ext cx="1097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=−15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0057" y="3172427"/>
                <a:ext cx="1097352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1295400" y="381000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Problem 41</a:t>
            </a:r>
            <a:endParaRPr lang="en-US" dirty="0"/>
          </a:p>
        </p:txBody>
      </p:sp>
      <p:sp>
        <p:nvSpPr>
          <p:cNvPr id="12" name="Left Arrow 11"/>
          <p:cNvSpPr/>
          <p:nvPr/>
        </p:nvSpPr>
        <p:spPr>
          <a:xfrm>
            <a:off x="5405907" y="2335348"/>
            <a:ext cx="3124200" cy="632936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Divide both sides by 5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800636" y="2166643"/>
            <a:ext cx="2438400" cy="801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Isolate variable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610922" y="2349910"/>
                <a:ext cx="1529126" cy="6183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5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 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75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0922" y="2349910"/>
                <a:ext cx="1529126" cy="61837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3264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 animBg="1"/>
      <p:bldP spid="12" grpId="0" animBg="1"/>
      <p:bldP spid="13" grpId="0" animBg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Arrow 1"/>
          <p:cNvSpPr/>
          <p:nvPr/>
        </p:nvSpPr>
        <p:spPr>
          <a:xfrm>
            <a:off x="1143000" y="838200"/>
            <a:ext cx="3505200" cy="2362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 problems </a:t>
            </a:r>
            <a:r>
              <a:rPr lang="en-US" dirty="0" smtClean="0"/>
              <a:t>on Page 78 23,27,31,33,43,45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4572000" y="3124200"/>
            <a:ext cx="3429000" cy="12192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have 15 minutes then we will check answers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725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let">
  <a:themeElements>
    <a:clrScheme name="Brooklet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Brooklet">
      <a:majorFont>
        <a:latin typeface="Constantia"/>
        <a:ea typeface=""/>
        <a:cs typeface=""/>
        <a:font script="Jpan" typeface="HG明朝E"/>
        <a:font script="Hang" typeface="궁서"/>
        <a:font script="Hans" typeface="华文中宋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华文楷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rooklet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6175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952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7200000"/>
            <a:lightRig rig="glow" dir="t">
              <a:rot lat="0" lon="0" rev="2100000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0"/>
            <a:lightRig rig="glow" dir="t">
              <a:rot lat="0" lon="0" rev="21000000"/>
            </a:lightRig>
          </a:scene3d>
          <a:sp3d>
            <a:bevelT w="342900" h="38100" prst="softRound"/>
            <a:bevelB w="342900" h="38100" prst="softRound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75000"/>
              </a:schemeClr>
            </a:gs>
            <a:gs pos="65000">
              <a:schemeClr val="phClr">
                <a:shade val="75000"/>
              </a:schemeClr>
            </a:gs>
            <a:gs pos="100000">
              <a:schemeClr val="phClr">
                <a:shade val="75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1">
            <a:duotone>
              <a:schemeClr val="phClr">
                <a:shade val="50000"/>
              </a:schemeClr>
              <a:schemeClr val="phClr">
                <a:tint val="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Brooklet</Template>
  <TotalTime>2118</TotalTime>
  <Words>311</Words>
  <Application>Microsoft Office PowerPoint</Application>
  <PresentationFormat>On-screen Show (4:3)</PresentationFormat>
  <Paragraphs>72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Brooklet</vt:lpstr>
      <vt:lpstr>Chapter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Robin Chapman</dc:creator>
  <cp:lastModifiedBy>Robin Chapman</cp:lastModifiedBy>
  <cp:revision>157</cp:revision>
  <dcterms:created xsi:type="dcterms:W3CDTF">2012-02-18T22:57:07Z</dcterms:created>
  <dcterms:modified xsi:type="dcterms:W3CDTF">2012-03-13T01:23:56Z</dcterms:modified>
</cp:coreProperties>
</file>