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  <p:sldId id="257" r:id="rId3"/>
    <p:sldId id="266" r:id="rId4"/>
    <p:sldId id="271" r:id="rId5"/>
    <p:sldId id="268" r:id="rId6"/>
    <p:sldId id="274" r:id="rId7"/>
    <p:sldId id="269" r:id="rId8"/>
    <p:sldId id="270" r:id="rId9"/>
    <p:sldId id="27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>
          <a:xfrm>
            <a:off x="4471200" y="6492874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>
          <a:xfrm>
            <a:off x="6048000" y="6492875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>
          <a:xfrm>
            <a:off x="8499632" y="6492875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図形 9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grpSp>
        <p:nvGrpSpPr>
          <p:cNvPr id="4" name="グループ化 12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2874"/>
            <a:ext cx="239553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2875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553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0" name="グループ化 11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8" name="図形 17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形 8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10" name="図形 9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図形 10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en-US" altLang="ja-JP" dirty="0" smtClean="0"/>
              <a:t>Click icon to add picture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696" y="1857370"/>
            <a:ext cx="8248708" cy="4500589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58" y="6492899"/>
            <a:ext cx="1528802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632" y="6492899"/>
            <a:ext cx="2395534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90" y="6492900"/>
            <a:ext cx="642942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297" y="5716564"/>
            <a:ext cx="0" cy="369332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anchor="t" compatLnSpc="1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grpSp>
        <p:nvGrpSpPr>
          <p:cNvPr id="2" name="グループ化 11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55000"/>
        <a:buFont typeface="Wingdings"/>
        <a:buChar char="p"/>
        <a:defRPr kumimoji="1" sz="32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"/>
        <a:buChar char="n"/>
        <a:defRPr kumimoji="1" sz="28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48000"/>
        <a:buFont typeface="Wingdings"/>
        <a:buChar char="n"/>
        <a:defRPr kumimoji="1" sz="24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4"/>
        </a:buClr>
        <a:buSzPct val="45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/>
        </a:buClr>
        <a:buSzPct val="40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2.2 Solving Two- Step Equations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58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54299" y="498052"/>
            <a:ext cx="7239000" cy="369332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>
                <a:effectLst/>
              </a:rPr>
              <a:t>Solving Two Steps Equations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1425798" y="2057400"/>
            <a:ext cx="6096001" cy="923330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w="114300" prst="hardEdg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effectLst/>
              </a:rPr>
              <a:t>1.  Use the Addition or Subtraction Property of Equality         to get the term with a variable on one side of the equation.</a:t>
            </a:r>
          </a:p>
        </p:txBody>
      </p:sp>
      <p:sp>
        <p:nvSpPr>
          <p:cNvPr id="8" name="Rectangle 7"/>
          <p:cNvSpPr/>
          <p:nvPr/>
        </p:nvSpPr>
        <p:spPr>
          <a:xfrm>
            <a:off x="1425798" y="3810000"/>
            <a:ext cx="6096001" cy="923330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w="114300" prst="hardEdg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effectLst/>
              </a:rPr>
              <a:t>2.  Use the Multiplication or Division Property of Equality  to write an equivalent equation in which the variable has a coefficient of 1.</a:t>
            </a:r>
          </a:p>
        </p:txBody>
      </p:sp>
    </p:spTree>
    <p:extLst>
      <p:ext uri="{BB962C8B-B14F-4D97-AF65-F5344CB8AC3E}">
        <p14:creationId xmlns:p14="http://schemas.microsoft.com/office/powerpoint/2010/main" val="1617783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251915" y="1676400"/>
                <a:ext cx="1446998" cy="5648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10=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1915" y="1676400"/>
                <a:ext cx="1446998" cy="56489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299273" y="2803095"/>
                <a:ext cx="14469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−2=      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9273" y="2803095"/>
                <a:ext cx="1446998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3385475" y="3181013"/>
            <a:ext cx="1600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305445" y="2514634"/>
            <a:ext cx="393468" cy="55399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565371" y="3339921"/>
                <a:ext cx="914801" cy="5648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8 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5371" y="3339921"/>
                <a:ext cx="914801" cy="56489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1295400" y="381000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>
            <a:off x="5458496" y="1958849"/>
            <a:ext cx="2590800" cy="1115795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Subtract 2 from both sides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299273" y="2275317"/>
                <a:ext cx="1446998" cy="5648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10=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9273" y="2275317"/>
                <a:ext cx="1446998" cy="56489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Left Arrow 14"/>
          <p:cNvSpPr/>
          <p:nvPr/>
        </p:nvSpPr>
        <p:spPr>
          <a:xfrm>
            <a:off x="5638800" y="3904819"/>
            <a:ext cx="2590800" cy="1115795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Multiply each side by 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471936" y="4180267"/>
                <a:ext cx="1491883" cy="5648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4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b="0" i="1" smtClean="0">
                          <a:latin typeface="Cambria Math"/>
                        </a:rPr>
                        <m:t>8 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∙4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1936" y="4180267"/>
                <a:ext cx="1491883" cy="56489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Connector 16"/>
          <p:cNvCxnSpPr/>
          <p:nvPr/>
        </p:nvCxnSpPr>
        <p:spPr>
          <a:xfrm flipV="1">
            <a:off x="4305445" y="4462715"/>
            <a:ext cx="505974" cy="28244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611398" y="4928688"/>
                <a:ext cx="9220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32=</m:t>
                    </m:r>
                  </m:oMath>
                </a14:m>
                <a:r>
                  <a:rPr lang="en-US" dirty="0" smtClean="0"/>
                  <a:t> m</a:t>
                </a:r>
                <a:endParaRPr lang="en-US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1398" y="4928688"/>
                <a:ext cx="922047" cy="369332"/>
              </a:xfrm>
              <a:prstGeom prst="rect">
                <a:avLst/>
              </a:prstGeom>
              <a:blipFill rotWithShape="1">
                <a:blip r:embed="rId7"/>
                <a:stretch>
                  <a:fillRect t="-10000" r="-4605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6771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0" grpId="0"/>
      <p:bldP spid="11" grpId="0" animBg="1"/>
      <p:bldP spid="12" grpId="0" animBg="1"/>
      <p:bldP spid="14" grpId="0"/>
      <p:bldP spid="15" grpId="0" animBg="1"/>
      <p:bldP spid="16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468244" y="1861066"/>
                <a:ext cx="16741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+6=−11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8244" y="1861066"/>
                <a:ext cx="1674112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931733" y="2748181"/>
                <a:ext cx="1191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−6 =−6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1733" y="2748181"/>
                <a:ext cx="1191352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3505200" y="3121462"/>
            <a:ext cx="1600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endCxn id="14" idx="0"/>
          </p:cNvCxnSpPr>
          <p:nvPr/>
        </p:nvCxnSpPr>
        <p:spPr>
          <a:xfrm flipV="1">
            <a:off x="4103715" y="2378849"/>
            <a:ext cx="328795" cy="64238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717652" y="3357093"/>
                <a:ext cx="13214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 =−17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7652" y="3357093"/>
                <a:ext cx="1321452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1295400" y="381000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3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>
            <a:off x="5562600" y="2147372"/>
            <a:ext cx="3124200" cy="974295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Subtract 6 from each side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544158" y="2378849"/>
                <a:ext cx="17767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+6 =−11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4158" y="2378849"/>
                <a:ext cx="1776704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ight Arrow Callout 8"/>
          <p:cNvSpPr/>
          <p:nvPr/>
        </p:nvSpPr>
        <p:spPr>
          <a:xfrm>
            <a:off x="224090" y="3560004"/>
            <a:ext cx="2823909" cy="1828800"/>
          </a:xfrm>
          <a:prstGeom prst="rightArrow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 the Multiplication Property of Equality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820904" y="4210318"/>
                <a:ext cx="13214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 =−17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0904" y="4210318"/>
                <a:ext cx="1321452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Left Arrow 15"/>
          <p:cNvSpPr/>
          <p:nvPr/>
        </p:nvSpPr>
        <p:spPr>
          <a:xfrm>
            <a:off x="6015300" y="4394984"/>
            <a:ext cx="2438400" cy="1238381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Multiply  each side by -1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251915" y="4763311"/>
                <a:ext cx="262873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 =−17∙(−1)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1915" y="4763311"/>
                <a:ext cx="2628733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103715" y="5633365"/>
                <a:ext cx="9752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 =17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3715" y="5633365"/>
                <a:ext cx="975202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7584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0" grpId="0"/>
      <p:bldP spid="11" grpId="0" animBg="1"/>
      <p:bldP spid="12" grpId="0" animBg="1"/>
      <p:bldP spid="14" grpId="0"/>
      <p:bldP spid="15" grpId="0"/>
      <p:bldP spid="16" grpId="0" animBg="1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838442" y="1698938"/>
                <a:ext cx="1326004" cy="616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+5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8442" y="1698938"/>
                <a:ext cx="1326004" cy="61645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685800" y="515155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4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05400" y="1975762"/>
            <a:ext cx="297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original equation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735771" y="2603882"/>
                <a:ext cx="2185214" cy="616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1 −5=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+5−5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5771" y="2603882"/>
                <a:ext cx="2185214" cy="61645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4983216" y="2714359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Subtraction Property </a:t>
            </a:r>
            <a:r>
              <a:rPr lang="en-US" sz="1600" dirty="0"/>
              <a:t>o</a:t>
            </a:r>
            <a:r>
              <a:rPr lang="en-US" sz="1600" dirty="0" smtClean="0"/>
              <a:t>f Equality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5097887" y="3240861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Subtract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017978" y="3220332"/>
                <a:ext cx="1146468" cy="616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 −4=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7978" y="3220332"/>
                <a:ext cx="1146468" cy="61645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5105400" y="4170902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Multiplication </a:t>
            </a:r>
            <a:r>
              <a:rPr lang="en-US" sz="1600" dirty="0" smtClean="0"/>
              <a:t>Property </a:t>
            </a:r>
            <a:r>
              <a:rPr lang="en-US" sz="1600" dirty="0"/>
              <a:t>o</a:t>
            </a:r>
            <a:r>
              <a:rPr lang="en-US" sz="1600" dirty="0" smtClean="0"/>
              <a:t>f Equality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2498605" y="4108359"/>
                <a:ext cx="2185214" cy="616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 (12)−4=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(12)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8605" y="4108359"/>
                <a:ext cx="2185214" cy="61645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5130085" y="5138257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Multiply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3184363" y="4938202"/>
                <a:ext cx="9784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 48=</m:t>
                      </m:r>
                      <m:r>
                        <a:rPr lang="en-US" b="0" i="1" smtClean="0">
                          <a:latin typeface="Cambria Math"/>
                        </a:rPr>
                        <m:t>𝑘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4363" y="4938202"/>
                <a:ext cx="978473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7660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4" grpId="0"/>
      <p:bldP spid="17" grpId="0"/>
      <p:bldP spid="19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239953" y="1959663"/>
                <a:ext cx="13957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8 −3</m:t>
                    </m:r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dirty="0" smtClean="0"/>
                  <a:t>14</a:t>
                </a:r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9953" y="1959663"/>
                <a:ext cx="1395703" cy="369332"/>
              </a:xfrm>
              <a:prstGeom prst="rect">
                <a:avLst/>
              </a:prstGeom>
              <a:blipFill rotWithShape="1">
                <a:blip r:embed="rId2"/>
                <a:stretch>
                  <a:fillRect t="-9836" r="-3057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685800" y="515155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5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88387" y="1959663"/>
            <a:ext cx="297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original equation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5288387" y="2675333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Definition </a:t>
            </a:r>
            <a:r>
              <a:rPr lang="en-US" sz="1600" dirty="0" smtClean="0"/>
              <a:t>of subtraction 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5394101" y="3405523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Subtraction Property of Equality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5325950" y="4938202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Division Property </a:t>
            </a:r>
            <a:r>
              <a:rPr lang="en-US" sz="1600" dirty="0"/>
              <a:t>o</a:t>
            </a:r>
            <a:r>
              <a:rPr lang="en-US" sz="1600" dirty="0" smtClean="0"/>
              <a:t>f Equality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5288387" y="4174256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subtraction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922631" y="2683509"/>
                <a:ext cx="17611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8 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+(</m:t>
                    </m:r>
                    <m:r>
                      <a:rPr lang="en-US" b="0" i="1" smtClean="0">
                        <a:latin typeface="Cambria Math"/>
                      </a:rPr>
                      <m:t>−3</m:t>
                    </m:r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)=</m:t>
                    </m:r>
                  </m:oMath>
                </a14:m>
                <a:r>
                  <a:rPr lang="en-US" dirty="0" smtClean="0"/>
                  <a:t>14</a:t>
                </a:r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2631" y="2683509"/>
                <a:ext cx="1761188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9836" r="-2076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2463171" y="3405523"/>
                <a:ext cx="27350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8 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−3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−8=14 −8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3171" y="3405523"/>
                <a:ext cx="2735044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3544583" y="4183616"/>
                <a:ext cx="11007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−3</m:t>
                      </m:r>
                      <m:r>
                        <a:rPr lang="en-US" b="0" i="1" smtClean="0"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latin typeface="Cambria Math"/>
                        </a:rPr>
                        <m:t>=6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4583" y="4183616"/>
                <a:ext cx="1100750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3544583" y="4801113"/>
                <a:ext cx="1273875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−3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−3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−3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4583" y="4801113"/>
                <a:ext cx="1273875" cy="6127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696459" y="5562600"/>
                <a:ext cx="9725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latin typeface="Cambria Math"/>
                        </a:rPr>
                        <m:t>=−2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6459" y="5562600"/>
                <a:ext cx="972510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5325950" y="5562600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divide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83266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3" grpId="0"/>
      <p:bldP spid="22" grpId="0"/>
      <p:bldP spid="23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>
            <a:off x="1065727" y="838200"/>
            <a:ext cx="3505200" cy="2362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 problems 1,5,9,20,36</a:t>
            </a:r>
          </a:p>
          <a:p>
            <a:pPr algn="ctr"/>
            <a:r>
              <a:rPr lang="en-US" dirty="0" smtClean="0"/>
              <a:t>Page 84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4572000" y="3124200"/>
            <a:ext cx="3429000" cy="12192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have 20 minutes then we will check answers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725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544974"/>
              </p:ext>
            </p:extLst>
          </p:nvPr>
        </p:nvGraphicFramePr>
        <p:xfrm>
          <a:off x="1524000" y="1397000"/>
          <a:ext cx="60960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Problem #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Answer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-10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-3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96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21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887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Arrow 3"/>
          <p:cNvSpPr/>
          <p:nvPr/>
        </p:nvSpPr>
        <p:spPr>
          <a:xfrm>
            <a:off x="2971800" y="1295400"/>
            <a:ext cx="2819400" cy="403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Homework</a:t>
            </a:r>
          </a:p>
          <a:p>
            <a:pPr algn="ctr"/>
            <a:r>
              <a:rPr lang="en-US" dirty="0" smtClean="0"/>
              <a:t>Page 84</a:t>
            </a:r>
          </a:p>
          <a:p>
            <a:pPr algn="ctr"/>
            <a:r>
              <a:rPr lang="en-US" dirty="0" smtClean="0"/>
              <a:t>1- 18 odd</a:t>
            </a:r>
          </a:p>
          <a:p>
            <a:pPr algn="ctr"/>
            <a:r>
              <a:rPr lang="en-US" dirty="0" smtClean="0"/>
              <a:t>20- 36 odd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00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Brooklet</Template>
  <TotalTime>367</TotalTime>
  <Words>334</Words>
  <Application>Microsoft Office PowerPoint</Application>
  <PresentationFormat>On-screen Show (4:3)</PresentationFormat>
  <Paragraphs>68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Brooklet</vt:lpstr>
      <vt:lpstr>Chapter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Robin Chapman</dc:creator>
  <cp:lastModifiedBy>Robin Chapman</cp:lastModifiedBy>
  <cp:revision>163</cp:revision>
  <dcterms:created xsi:type="dcterms:W3CDTF">2012-02-18T22:57:07Z</dcterms:created>
  <dcterms:modified xsi:type="dcterms:W3CDTF">2012-03-13T01:33:57Z</dcterms:modified>
</cp:coreProperties>
</file>