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3" r:id="rId4"/>
    <p:sldId id="262" r:id="rId5"/>
    <p:sldId id="266" r:id="rId6"/>
    <p:sldId id="274" r:id="rId7"/>
    <p:sldId id="275" r:id="rId8"/>
    <p:sldId id="276" r:id="rId9"/>
    <p:sldId id="269" r:id="rId10"/>
    <p:sldId id="270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2.1A 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53110"/>
              </p:ext>
            </p:extLst>
          </p:nvPr>
        </p:nvGraphicFramePr>
        <p:xfrm>
          <a:off x="1524000" y="1397000"/>
          <a:ext cx="6096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-245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78</a:t>
            </a:r>
          </a:p>
          <a:p>
            <a:pPr algn="ctr"/>
            <a:r>
              <a:rPr lang="en-US" dirty="0" smtClean="0"/>
              <a:t>21 through</a:t>
            </a:r>
          </a:p>
          <a:p>
            <a:pPr algn="ctr"/>
            <a:r>
              <a:rPr lang="en-US" smtClean="0"/>
              <a:t>52 odd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rved Down Ribbon 9"/>
          <p:cNvSpPr/>
          <p:nvPr/>
        </p:nvSpPr>
        <p:spPr>
          <a:xfrm>
            <a:off x="990600" y="1295400"/>
            <a:ext cx="7010400" cy="3352800"/>
          </a:xfrm>
          <a:prstGeom prst="ellipseRibb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omic Sans MS" pitchFamily="66" charset="0"/>
              </a:rPr>
              <a:t>Check your answers </a:t>
            </a:r>
            <a:endParaRPr lang="en-US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Solve 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x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CCCCCC"/>
                </a:solidFill>
                <a:effectLst/>
                <a:latin typeface="Verdana" pitchFamily="34" charset="0"/>
                <a:cs typeface="Times New Roman" pitchFamily="18" charset="0"/>
              </a:rPr>
              <a:t> − 3 = −8.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                      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325987" y="1317938"/>
                <a:ext cx="6477000" cy="2363596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For every real number a, b, and c, if a = b, then a • c = b • c. </a:t>
                </a: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Example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effectLst/>
                            <a:latin typeface="Cambria Math"/>
                          </a:rPr>
                          <m:t>6 </m:t>
                        </m:r>
                      </m:num>
                      <m:den>
                        <m:r>
                          <a:rPr lang="en-US" sz="2800" b="0" i="1" smtClean="0">
                            <a:effectLst/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i="1" smtClean="0">
                        <a:effectLst/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0" i="1" smtClean="0">
                        <a:effectLst/>
                        <a:latin typeface="Cambria Math"/>
                        <a:ea typeface="Cambria Math"/>
                      </a:rPr>
                      <m:t>2=3∙2</m:t>
                    </m:r>
                  </m:oMath>
                </a14:m>
                <a:endParaRPr lang="en-US" sz="2800" dirty="0" smtClean="0">
                  <a:effectLst/>
                </a:endParaRP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   </a:t>
                </a:r>
                <a:endParaRPr lang="en-US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987" y="1317938"/>
                <a:ext cx="6477000" cy="23635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970745" y="607591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Multiplication Property of Equality</a:t>
            </a:r>
            <a:endParaRPr lang="en-US" dirty="0" smtClean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11987" y="4069723"/>
                <a:ext cx="4191000" cy="1729961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effectLst/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m:t>6 </m:t>
                          </m:r>
                        </m:num>
                        <m:den>
                          <m:r>
                            <a:rPr lang="en-US" sz="2800" b="0" i="1" smtClean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i="1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m:t>∙</m:t>
                      </m:r>
                      <m:r>
                        <a:rPr lang="en-US" sz="2800" b="0" i="1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m:t>2=3∙2</m:t>
                      </m:r>
                    </m:oMath>
                  </m:oMathPara>
                </a14:m>
                <a:endParaRPr lang="en-US" sz="280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 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987" y="4069723"/>
                <a:ext cx="4191000" cy="17299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ular Callout 6"/>
          <p:cNvSpPr/>
          <p:nvPr/>
        </p:nvSpPr>
        <p:spPr>
          <a:xfrm>
            <a:off x="609600" y="4428084"/>
            <a:ext cx="2331076" cy="1371600"/>
          </a:xfrm>
          <a:prstGeom prst="wedgeRectCallout">
            <a:avLst>
              <a:gd name="adj1" fmla="val 83138"/>
              <a:gd name="adj2" fmla="val -13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Multiply the left side  by 2 then you must multiply the right side by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0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450761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Division Property of Equality</a:t>
            </a:r>
            <a:endParaRPr lang="en-US" dirty="0" smtClean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92180" y="1143000"/>
                <a:ext cx="7239000" cy="1846659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For every real number a, b, and c, with c ≠ 0, if a = b, then . </a:t>
                </a:r>
              </a:p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r>
                  <a:rPr lang="en-US" dirty="0" smtClean="0">
                    <a:effectLst/>
                  </a:rPr>
                  <a:t>Examples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effectLst/>
                        <a:latin typeface="Cambria Math" pitchFamily="18" charset="0"/>
                        <a:ea typeface="Cambria Math" pitchFamily="18" charset="0"/>
                      </a:rPr>
                      <m:t>3+1=4</m:t>
                    </m:r>
                  </m:oMath>
                </a14:m>
                <a:endParaRPr lang="en-US" sz="2400" b="0" dirty="0" smtClean="0">
                  <a:effectLst/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:endParaRPr lang="en-US" dirty="0" smtClean="0">
                  <a:effectLst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180" y="1143000"/>
                <a:ext cx="7239000" cy="184665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00400" y="3810000"/>
                <a:ext cx="2895600" cy="1891800"/>
              </a:xfrm>
              <a:prstGeom prst="rect">
                <a:avLst/>
              </a:prstGeom>
              <a:scene3d>
                <a:camera prst="orthographicFront"/>
                <a:lightRig rig="soft" dir="t">
                  <a:rot lat="0" lon="0" rev="0"/>
                </a:lightRig>
              </a:scene3d>
              <a:sp3d>
                <a:bevelT w="152400" h="50800" prst="softRound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endParaRPr lang="en-US" dirty="0" smtClean="0">
                  <a:effectLst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/>
                            </a:rPr>
                            <m:t>3</m:t>
                          </m:r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+1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effectLst/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b="0" dirty="0" smtClean="0">
                  <a:effectLst/>
                  <a:ea typeface="Cambria Math"/>
                </a:endParaRPr>
              </a:p>
              <a:p>
                <a:pPr algn="ctr"/>
                <a:endParaRPr lang="en-US" b="0" dirty="0" smtClean="0">
                  <a:effectLst/>
                  <a:ea typeface="Cambria Math"/>
                </a:endParaRPr>
              </a:p>
              <a:p>
                <a:pPr algn="ctr"/>
                <a:endParaRPr lang="en-US" dirty="0" smtClean="0">
                  <a:effectLst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3810000"/>
                <a:ext cx="2895600" cy="1891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ular Callout 4"/>
          <p:cNvSpPr/>
          <p:nvPr/>
        </p:nvSpPr>
        <p:spPr>
          <a:xfrm>
            <a:off x="457200" y="3983666"/>
            <a:ext cx="2331076" cy="1371600"/>
          </a:xfrm>
          <a:prstGeom prst="wedgeRectCallout">
            <a:avLst>
              <a:gd name="adj1" fmla="val 66563"/>
              <a:gd name="adj2" fmla="val -12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Divide  the left side  by 2 then you must divide the right side by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5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1103764" cy="566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=100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1103764" cy="5667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83648" y="2405907"/>
                <a:ext cx="1674152" cy="56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=100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648" y="2405907"/>
                <a:ext cx="1674152" cy="5667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 flipV="1">
            <a:off x="3596728" y="2510340"/>
            <a:ext cx="440926" cy="4015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103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=500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1037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10200" y="2250995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5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976165" cy="565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976165" cy="565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>
            <a:off x="4460691" y="2600280"/>
            <a:ext cx="741508" cy="2836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1044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196 =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10440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25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10200" y="2250995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7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41641" y="2402552"/>
                <a:ext cx="1529126" cy="565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28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1641" y="2402552"/>
                <a:ext cx="1529126" cy="565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06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22688" y="1791580"/>
                <a:ext cx="122559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688" y="1791580"/>
                <a:ext cx="1225592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>
            <a:off x="3365514" y="2530600"/>
            <a:ext cx="597257" cy="4641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4219" y="3172427"/>
                <a:ext cx="1020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=−9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219" y="3172427"/>
                <a:ext cx="102040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29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680656" y="2136917"/>
            <a:ext cx="2853744" cy="1145954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both sides by (-3/2)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457200" y="1791580"/>
            <a:ext cx="2438400" cy="1942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  <a:p>
            <a:pPr algn="ctr"/>
            <a:r>
              <a:rPr lang="en-US" dirty="0" smtClean="0"/>
              <a:t>multiply by reciprocals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18442" y="2456324"/>
                <a:ext cx="2431961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=6(−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8442" y="2456324"/>
                <a:ext cx="2431961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90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7191" y="1665668"/>
                <a:ext cx="1116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=</m:t>
                    </m:r>
                  </m:oMath>
                </a14:m>
                <a:r>
                  <a:rPr lang="en-US" dirty="0" smtClean="0"/>
                  <a:t> -75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191" y="1665668"/>
                <a:ext cx="1116588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4372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 flipH="1" flipV="1">
            <a:off x="3969590" y="2480867"/>
            <a:ext cx="152401" cy="3418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50057" y="3172427"/>
                <a:ext cx="1097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=−15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0057" y="3172427"/>
                <a:ext cx="1097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41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05907" y="2335348"/>
            <a:ext cx="31242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Divide both sides by 5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10922" y="2349910"/>
                <a:ext cx="1529126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0922" y="2349910"/>
                <a:ext cx="1529126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26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143000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on Page 78 23,27,31,33,43,45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15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2120</TotalTime>
  <Words>311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john</cp:lastModifiedBy>
  <cp:revision>158</cp:revision>
  <dcterms:created xsi:type="dcterms:W3CDTF">2012-02-18T22:57:07Z</dcterms:created>
  <dcterms:modified xsi:type="dcterms:W3CDTF">2012-04-08T20:06:13Z</dcterms:modified>
</cp:coreProperties>
</file>